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7" r:id="rId3"/>
    <p:sldId id="258" r:id="rId4"/>
    <p:sldId id="259" r:id="rId5"/>
    <p:sldId id="260" r:id="rId6"/>
    <p:sldId id="261" r:id="rId7"/>
    <p:sldId id="262" r:id="rId8"/>
  </p:sldIdLst>
  <p:sldSz cx="9753600" cy="7315200"/>
  <p:notesSz cx="6858000" cy="9144000"/>
  <p:embeddedFontLst>
    <p:embeddedFont>
      <p:font typeface="Antio" panose="020B0604020202020204" charset="0"/>
      <p:regular r:id="rId9"/>
    </p:embeddedFont>
    <p:embeddedFont>
      <p:font typeface="Archivo Narrow Bold" panose="020B0604020202020204" charset="0"/>
      <p:regular r:id="rId10"/>
    </p:embeddedFont>
    <p:embeddedFont>
      <p:font typeface="Calibri" panose="020F0502020204030204" pitchFamily="34" charset="0"/>
      <p:regular r:id="rId11"/>
      <p:bold r:id="rId12"/>
      <p:italic r:id="rId13"/>
      <p:boldItalic r:id="rId14"/>
    </p:embeddedFont>
    <p:embeddedFont>
      <p:font typeface="Glacial Indifference" panose="020B0604020202020204" charset="0"/>
      <p:regular r:id="rId15"/>
    </p:embeddedFont>
    <p:embeddedFont>
      <p:font typeface="Montserrat Extra-Bold" panose="020B0604020202020204" charset="0"/>
      <p:regular r:id="rId16"/>
    </p:embeddedFont>
    <p:embeddedFont>
      <p:font typeface="Open Sans Extra Bold" panose="020B0604020202020204" charset="0"/>
      <p:regular r:id="rId17"/>
    </p:embeddedFont>
    <p:embeddedFont>
      <p:font typeface="Open Sauce SemiBold Bold" panose="020B0604020202020204" charset="0"/>
      <p:regular r:id="rId18"/>
    </p:embeddedFont>
    <p:embeddedFont>
      <p:font typeface="Poppins" panose="00000500000000000000" pitchFamily="2" charset="0"/>
      <p:regular r:id="rId19"/>
      <p:bold r:id="rId20"/>
      <p:italic r:id="rId21"/>
      <p:boldItalic r:id="rId22"/>
    </p:embeddedFont>
    <p:embeddedFont>
      <p:font typeface="Visby Bold" panose="020B0604020202020204" charset="0"/>
      <p:regular r:id="rId23"/>
    </p:embeddedFont>
    <p:embeddedFont>
      <p:font typeface="Visby Bold Bold" panose="020B0604020202020204" charset="0"/>
      <p:regular r:id="rId24"/>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80" d="100"/>
          <a:sy n="80" d="100"/>
        </p:scale>
        <p:origin x="1554"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5.fntdata"/><Relationship Id="rId18" Type="http://schemas.openxmlformats.org/officeDocument/2006/relationships/font" Target="fonts/font10.fntdata"/><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font" Target="fonts/font13.fntdata"/><Relationship Id="rId7" Type="http://schemas.openxmlformats.org/officeDocument/2006/relationships/slide" Target="slides/slide6.xml"/><Relationship Id="rId12" Type="http://schemas.openxmlformats.org/officeDocument/2006/relationships/font" Target="fonts/font4.fntdata"/><Relationship Id="rId17" Type="http://schemas.openxmlformats.org/officeDocument/2006/relationships/font" Target="fonts/font9.fntdata"/><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font" Target="fonts/font8.fntdata"/><Relationship Id="rId20" Type="http://schemas.openxmlformats.org/officeDocument/2006/relationships/font" Target="fonts/font12.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3.fntdata"/><Relationship Id="rId24" Type="http://schemas.openxmlformats.org/officeDocument/2006/relationships/font" Target="fonts/font16.fntdata"/><Relationship Id="rId5" Type="http://schemas.openxmlformats.org/officeDocument/2006/relationships/slide" Target="slides/slide4.xml"/><Relationship Id="rId15" Type="http://schemas.openxmlformats.org/officeDocument/2006/relationships/font" Target="fonts/font7.fntdata"/><Relationship Id="rId23" Type="http://schemas.openxmlformats.org/officeDocument/2006/relationships/font" Target="fonts/font15.fntdata"/><Relationship Id="rId28" Type="http://schemas.openxmlformats.org/officeDocument/2006/relationships/tableStyles" Target="tableStyles.xml"/><Relationship Id="rId10" Type="http://schemas.openxmlformats.org/officeDocument/2006/relationships/font" Target="fonts/font2.fntdata"/><Relationship Id="rId19" Type="http://schemas.openxmlformats.org/officeDocument/2006/relationships/font" Target="fonts/font11.fntdata"/><Relationship Id="rId4" Type="http://schemas.openxmlformats.org/officeDocument/2006/relationships/slide" Target="slides/slide3.xml"/><Relationship Id="rId9" Type="http://schemas.openxmlformats.org/officeDocument/2006/relationships/font" Target="fonts/font1.fntdata"/><Relationship Id="rId14" Type="http://schemas.openxmlformats.org/officeDocument/2006/relationships/font" Target="fonts/font6.fntdata"/><Relationship Id="rId22" Type="http://schemas.openxmlformats.org/officeDocument/2006/relationships/font" Target="fonts/font14.fntdata"/><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04-Feb-23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04-Feb-23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04-Feb-23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04-Feb-23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04-Feb-23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04-Feb-23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04-Feb-23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04-Feb-23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04-Feb-23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04-Feb-23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04-Feb-23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04-Feb-23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3.jpeg"/></Relationships>
</file>

<file path=ppt/slides/_rels/slide2.xml.rels><?xml version="1.0" encoding="UTF-8" standalone="yes"?>
<Relationships xmlns="http://schemas.openxmlformats.org/package/2006/relationships"><Relationship Id="rId3" Type="http://schemas.openxmlformats.org/officeDocument/2006/relationships/image" Target="../media/image6.svg"/><Relationship Id="rId7" Type="http://schemas.openxmlformats.org/officeDocument/2006/relationships/image" Target="../media/image9.svg"/><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 Id="rId4" Type="http://schemas.openxmlformats.org/officeDocument/2006/relationships/image" Target="../media/image12.sv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 Id="rId4" Type="http://schemas.openxmlformats.org/officeDocument/2006/relationships/image" Target="../media/image12.sv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 Id="rId4" Type="http://schemas.openxmlformats.org/officeDocument/2006/relationships/image" Target="../media/image12.svg"/></Relationships>
</file>

<file path=ppt/slides/_rels/slide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7.xml"/><Relationship Id="rId6" Type="http://schemas.openxmlformats.org/officeDocument/2006/relationships/hyperlink" Target="mailto://?to=info@jweventsuite.com" TargetMode="External"/><Relationship Id="rId5" Type="http://schemas.openxmlformats.org/officeDocument/2006/relationships/image" Target="../media/image16.jpeg"/><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Layout" Target="../slideLayouts/slideLayout7.xml"/><Relationship Id="rId5" Type="http://schemas.openxmlformats.org/officeDocument/2006/relationships/image" Target="../media/image20.svg"/><Relationship Id="rId4"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alphaModFix amt="43000"/>
          </a:blip>
          <a:srcRect l="5583" r="5583"/>
          <a:stretch>
            <a:fillRect/>
          </a:stretch>
        </p:blipFill>
        <p:spPr>
          <a:xfrm>
            <a:off x="0" y="0"/>
            <a:ext cx="9753600" cy="7315200"/>
          </a:xfrm>
          <a:prstGeom prst="rect">
            <a:avLst/>
          </a:prstGeom>
        </p:spPr>
      </p:pic>
      <p:grpSp>
        <p:nvGrpSpPr>
          <p:cNvPr id="3" name="Group 3"/>
          <p:cNvGrpSpPr/>
          <p:nvPr/>
        </p:nvGrpSpPr>
        <p:grpSpPr>
          <a:xfrm>
            <a:off x="0" y="809536"/>
            <a:ext cx="1787543" cy="5696129"/>
            <a:chOff x="0" y="0"/>
            <a:chExt cx="1133765" cy="3612822"/>
          </a:xfrm>
        </p:grpSpPr>
        <p:sp>
          <p:nvSpPr>
            <p:cNvPr id="4" name="Freeform 4"/>
            <p:cNvSpPr/>
            <p:nvPr/>
          </p:nvSpPr>
          <p:spPr>
            <a:xfrm>
              <a:off x="0" y="0"/>
              <a:ext cx="1133765" cy="3612823"/>
            </a:xfrm>
            <a:custGeom>
              <a:avLst/>
              <a:gdLst/>
              <a:ahLst/>
              <a:cxnLst/>
              <a:rect l="l" t="t" r="r" b="b"/>
              <a:pathLst>
                <a:path w="1133765" h="3612823">
                  <a:moveTo>
                    <a:pt x="0" y="0"/>
                  </a:moveTo>
                  <a:lnTo>
                    <a:pt x="1133765" y="0"/>
                  </a:lnTo>
                  <a:lnTo>
                    <a:pt x="1133765" y="3612823"/>
                  </a:lnTo>
                  <a:lnTo>
                    <a:pt x="0" y="3612823"/>
                  </a:lnTo>
                  <a:close/>
                </a:path>
              </a:pathLst>
            </a:custGeom>
            <a:solidFill>
              <a:srgbClr val="FF1616"/>
            </a:solidFill>
          </p:spPr>
        </p:sp>
      </p:grpSp>
      <p:pic>
        <p:nvPicPr>
          <p:cNvPr id="5" name="Picture 5"/>
          <p:cNvPicPr>
            <a:picLocks noChangeAspect="1"/>
          </p:cNvPicPr>
          <p:nvPr/>
        </p:nvPicPr>
        <p:blipFill>
          <a:blip r:embed="rId3"/>
          <a:srcRect l="11666" r="11666"/>
          <a:stretch>
            <a:fillRect/>
          </a:stretch>
        </p:blipFill>
        <p:spPr>
          <a:xfrm>
            <a:off x="548640" y="945479"/>
            <a:ext cx="2988985" cy="2597484"/>
          </a:xfrm>
          <a:prstGeom prst="rect">
            <a:avLst/>
          </a:prstGeom>
        </p:spPr>
      </p:pic>
      <p:pic>
        <p:nvPicPr>
          <p:cNvPr id="6" name="Picture 6"/>
          <p:cNvPicPr>
            <a:picLocks noChangeAspect="1"/>
          </p:cNvPicPr>
          <p:nvPr/>
        </p:nvPicPr>
        <p:blipFill>
          <a:blip r:embed="rId4"/>
          <a:srcRect t="6327" b="6327"/>
          <a:stretch>
            <a:fillRect/>
          </a:stretch>
        </p:blipFill>
        <p:spPr>
          <a:xfrm>
            <a:off x="548640" y="3772236"/>
            <a:ext cx="2988985" cy="2597484"/>
          </a:xfrm>
          <a:prstGeom prst="rect">
            <a:avLst/>
          </a:prstGeom>
        </p:spPr>
      </p:pic>
      <p:grpSp>
        <p:nvGrpSpPr>
          <p:cNvPr id="7" name="Group 7"/>
          <p:cNvGrpSpPr/>
          <p:nvPr/>
        </p:nvGrpSpPr>
        <p:grpSpPr>
          <a:xfrm>
            <a:off x="9031695" y="5925496"/>
            <a:ext cx="721905" cy="580168"/>
            <a:chOff x="0" y="0"/>
            <a:chExt cx="1565688" cy="1258286"/>
          </a:xfrm>
        </p:grpSpPr>
        <p:sp>
          <p:nvSpPr>
            <p:cNvPr id="8" name="Freeform 8"/>
            <p:cNvSpPr/>
            <p:nvPr/>
          </p:nvSpPr>
          <p:spPr>
            <a:xfrm>
              <a:off x="0" y="0"/>
              <a:ext cx="1565688" cy="1258286"/>
            </a:xfrm>
            <a:custGeom>
              <a:avLst/>
              <a:gdLst/>
              <a:ahLst/>
              <a:cxnLst/>
              <a:rect l="l" t="t" r="r" b="b"/>
              <a:pathLst>
                <a:path w="1565688" h="1258286">
                  <a:moveTo>
                    <a:pt x="0" y="0"/>
                  </a:moveTo>
                  <a:lnTo>
                    <a:pt x="1565688" y="0"/>
                  </a:lnTo>
                  <a:lnTo>
                    <a:pt x="1565688" y="1258286"/>
                  </a:lnTo>
                  <a:lnTo>
                    <a:pt x="0" y="1258286"/>
                  </a:lnTo>
                  <a:close/>
                </a:path>
              </a:pathLst>
            </a:custGeom>
            <a:solidFill>
              <a:srgbClr val="000000"/>
            </a:solidFill>
          </p:spPr>
        </p:sp>
      </p:grpSp>
      <p:sp>
        <p:nvSpPr>
          <p:cNvPr id="9" name="TextBox 9"/>
          <p:cNvSpPr txBox="1"/>
          <p:nvPr/>
        </p:nvSpPr>
        <p:spPr>
          <a:xfrm>
            <a:off x="4021035" y="3571875"/>
            <a:ext cx="4527250" cy="2524098"/>
          </a:xfrm>
          <a:prstGeom prst="rect">
            <a:avLst/>
          </a:prstGeom>
        </p:spPr>
        <p:txBody>
          <a:bodyPr lIns="0" tIns="0" rIns="0" bIns="0" rtlCol="0" anchor="t">
            <a:spAutoFit/>
          </a:bodyPr>
          <a:lstStyle/>
          <a:p>
            <a:pPr>
              <a:lnSpc>
                <a:spcPts val="6719"/>
              </a:lnSpc>
            </a:pPr>
            <a:r>
              <a:rPr lang="en-US" sz="4800">
                <a:solidFill>
                  <a:srgbClr val="000000"/>
                </a:solidFill>
                <a:latin typeface="Montserrat Extra-Bold"/>
              </a:rPr>
              <a:t>EVENT HALLS FOR RENT IN ATLANTA GA</a:t>
            </a:r>
          </a:p>
        </p:txBody>
      </p:sp>
      <p:grpSp>
        <p:nvGrpSpPr>
          <p:cNvPr id="10" name="Group 10"/>
          <p:cNvGrpSpPr/>
          <p:nvPr/>
        </p:nvGrpSpPr>
        <p:grpSpPr>
          <a:xfrm>
            <a:off x="9031695" y="809536"/>
            <a:ext cx="721905" cy="580168"/>
            <a:chOff x="0" y="0"/>
            <a:chExt cx="1565688" cy="1258286"/>
          </a:xfrm>
        </p:grpSpPr>
        <p:sp>
          <p:nvSpPr>
            <p:cNvPr id="11" name="Freeform 11"/>
            <p:cNvSpPr/>
            <p:nvPr/>
          </p:nvSpPr>
          <p:spPr>
            <a:xfrm>
              <a:off x="0" y="0"/>
              <a:ext cx="1565688" cy="1258286"/>
            </a:xfrm>
            <a:custGeom>
              <a:avLst/>
              <a:gdLst/>
              <a:ahLst/>
              <a:cxnLst/>
              <a:rect l="l" t="t" r="r" b="b"/>
              <a:pathLst>
                <a:path w="1565688" h="1258286">
                  <a:moveTo>
                    <a:pt x="0" y="0"/>
                  </a:moveTo>
                  <a:lnTo>
                    <a:pt x="1565688" y="0"/>
                  </a:lnTo>
                  <a:lnTo>
                    <a:pt x="1565688" y="1258286"/>
                  </a:lnTo>
                  <a:lnTo>
                    <a:pt x="0" y="1258286"/>
                  </a:lnTo>
                  <a:close/>
                </a:path>
              </a:pathLst>
            </a:custGeom>
            <a:solidFill>
              <a:srgbClr val="000000"/>
            </a:solidFill>
          </p:spPr>
        </p:sp>
      </p:grpSp>
      <p:pic>
        <p:nvPicPr>
          <p:cNvPr id="12" name="Picture 12"/>
          <p:cNvPicPr>
            <a:picLocks noChangeAspect="1"/>
          </p:cNvPicPr>
          <p:nvPr/>
        </p:nvPicPr>
        <p:blipFill>
          <a:blip r:embed="rId5"/>
          <a:srcRect t="3096" b="12901"/>
          <a:stretch>
            <a:fillRect/>
          </a:stretch>
        </p:blipFill>
        <p:spPr>
          <a:xfrm>
            <a:off x="6966693" y="1656323"/>
            <a:ext cx="2065002" cy="1734658"/>
          </a:xfrm>
          <a:prstGeom prst="rect">
            <a:avLst/>
          </a:prstGeom>
        </p:spPr>
      </p:pic>
      <p:sp>
        <p:nvSpPr>
          <p:cNvPr id="13" name="TextBox 13"/>
          <p:cNvSpPr txBox="1"/>
          <p:nvPr/>
        </p:nvSpPr>
        <p:spPr>
          <a:xfrm>
            <a:off x="4021035" y="6526530"/>
            <a:ext cx="3655530" cy="464457"/>
          </a:xfrm>
          <a:prstGeom prst="rect">
            <a:avLst/>
          </a:prstGeom>
        </p:spPr>
        <p:txBody>
          <a:bodyPr lIns="0" tIns="0" rIns="0" bIns="0" rtlCol="0" anchor="t">
            <a:spAutoFit/>
          </a:bodyPr>
          <a:lstStyle/>
          <a:p>
            <a:pPr>
              <a:lnSpc>
                <a:spcPts val="3792"/>
              </a:lnSpc>
            </a:pPr>
            <a:r>
              <a:rPr lang="en-US" sz="2708">
                <a:solidFill>
                  <a:srgbClr val="000000"/>
                </a:solidFill>
                <a:latin typeface="Glacial Indifference"/>
              </a:rPr>
              <a:t>www.jweventsuite.com</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DDA7ED"/>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alphaModFix amt="90000"/>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flipV="1">
            <a:off x="2991776" y="2418796"/>
            <a:ext cx="6666600" cy="4218140"/>
          </a:xfrm>
          <a:prstGeom prst="rect">
            <a:avLst/>
          </a:prstGeom>
        </p:spPr>
      </p:pic>
      <p:pic>
        <p:nvPicPr>
          <p:cNvPr id="3" name="Picture 3"/>
          <p:cNvPicPr>
            <a:picLocks noChangeAspect="1"/>
          </p:cNvPicPr>
          <p:nvPr/>
        </p:nvPicPr>
        <p:blipFill>
          <a:blip r:embed="rId4"/>
          <a:srcRect t="3096" b="12901"/>
          <a:stretch>
            <a:fillRect/>
          </a:stretch>
        </p:blipFill>
        <p:spPr>
          <a:xfrm>
            <a:off x="731520" y="1922942"/>
            <a:ext cx="2065002" cy="1734658"/>
          </a:xfrm>
          <a:prstGeom prst="rect">
            <a:avLst/>
          </a:prstGeom>
        </p:spPr>
      </p:pic>
      <p:pic>
        <p:nvPicPr>
          <p:cNvPr id="4" name="Picture 4"/>
          <p:cNvPicPr>
            <a:picLocks noChangeAspect="1"/>
          </p:cNvPicPr>
          <p:nvPr/>
        </p:nvPicPr>
        <p:blipFill>
          <a:blip r:embed="rId5"/>
          <a:srcRect/>
          <a:stretch>
            <a:fillRect/>
          </a:stretch>
        </p:blipFill>
        <p:spPr>
          <a:xfrm>
            <a:off x="0" y="3836576"/>
            <a:ext cx="6353651" cy="3478624"/>
          </a:xfrm>
          <a:prstGeom prst="rect">
            <a:avLst/>
          </a:prstGeom>
        </p:spPr>
      </p:pic>
      <p:sp>
        <p:nvSpPr>
          <p:cNvPr id="5" name="TextBox 5"/>
          <p:cNvSpPr txBox="1"/>
          <p:nvPr/>
        </p:nvSpPr>
        <p:spPr>
          <a:xfrm>
            <a:off x="4116705" y="2701649"/>
            <a:ext cx="4416742" cy="3595284"/>
          </a:xfrm>
          <a:prstGeom prst="rect">
            <a:avLst/>
          </a:prstGeom>
        </p:spPr>
        <p:txBody>
          <a:bodyPr lIns="0" tIns="0" rIns="0" bIns="0" rtlCol="0" anchor="t">
            <a:spAutoFit/>
          </a:bodyPr>
          <a:lstStyle/>
          <a:p>
            <a:pPr algn="ctr">
              <a:lnSpc>
                <a:spcPts val="4795"/>
              </a:lnSpc>
            </a:pPr>
            <a:r>
              <a:rPr lang="en-US" sz="3425" spc="465">
                <a:solidFill>
                  <a:srgbClr val="000000"/>
                </a:solidFill>
                <a:latin typeface="Open Sans Extra Bold"/>
              </a:rPr>
              <a:t>SOUTH ATLANTA'S PREMIER MEETING AND SPECIAL EVENT VENUE</a:t>
            </a:r>
          </a:p>
        </p:txBody>
      </p:sp>
      <p:sp>
        <p:nvSpPr>
          <p:cNvPr id="6" name="TextBox 6"/>
          <p:cNvSpPr txBox="1"/>
          <p:nvPr/>
        </p:nvSpPr>
        <p:spPr>
          <a:xfrm>
            <a:off x="731520" y="636270"/>
            <a:ext cx="7681739" cy="748131"/>
          </a:xfrm>
          <a:prstGeom prst="rect">
            <a:avLst/>
          </a:prstGeom>
        </p:spPr>
        <p:txBody>
          <a:bodyPr lIns="0" tIns="0" rIns="0" bIns="0" rtlCol="0" anchor="t">
            <a:spAutoFit/>
          </a:bodyPr>
          <a:lstStyle/>
          <a:p>
            <a:pPr algn="ctr">
              <a:lnSpc>
                <a:spcPts val="6012"/>
              </a:lnSpc>
            </a:pPr>
            <a:r>
              <a:rPr lang="en-US" sz="4294">
                <a:solidFill>
                  <a:srgbClr val="FFFFFF"/>
                </a:solidFill>
                <a:latin typeface="Antio"/>
              </a:rPr>
              <a:t>WHERE SERVICE MEETS EXCELLENCE!</a:t>
            </a:r>
          </a:p>
        </p:txBody>
      </p:sp>
      <p:pic>
        <p:nvPicPr>
          <p:cNvPr id="7" name="Picture 7"/>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8533447" y="0"/>
            <a:ext cx="1220153" cy="729873"/>
          </a:xfrm>
          <a:prstGeom prst="rect">
            <a:avLst/>
          </a:prstGeom>
        </p:spPr>
      </p:pic>
      <p:sp>
        <p:nvSpPr>
          <p:cNvPr id="8" name="TextBox 8"/>
          <p:cNvSpPr txBox="1"/>
          <p:nvPr/>
        </p:nvSpPr>
        <p:spPr>
          <a:xfrm>
            <a:off x="5366550" y="1640795"/>
            <a:ext cx="3655530" cy="464457"/>
          </a:xfrm>
          <a:prstGeom prst="rect">
            <a:avLst/>
          </a:prstGeom>
        </p:spPr>
        <p:txBody>
          <a:bodyPr lIns="0" tIns="0" rIns="0" bIns="0" rtlCol="0" anchor="t">
            <a:spAutoFit/>
          </a:bodyPr>
          <a:lstStyle/>
          <a:p>
            <a:pPr>
              <a:lnSpc>
                <a:spcPts val="3792"/>
              </a:lnSpc>
            </a:pPr>
            <a:r>
              <a:rPr lang="en-US" sz="2708">
                <a:solidFill>
                  <a:srgbClr val="000000"/>
                </a:solidFill>
                <a:latin typeface="Glacial Indifference"/>
              </a:rPr>
              <a:t>www.jweventsuite.com</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EE4C99"/>
        </a:solidFill>
        <a:effectLst/>
      </p:bgPr>
    </p:bg>
    <p:spTree>
      <p:nvGrpSpPr>
        <p:cNvPr id="1" name=""/>
        <p:cNvGrpSpPr/>
        <p:nvPr/>
      </p:nvGrpSpPr>
      <p:grpSpPr>
        <a:xfrm>
          <a:off x="0" y="0"/>
          <a:ext cx="0" cy="0"/>
          <a:chOff x="0" y="0"/>
          <a:chExt cx="0" cy="0"/>
        </a:xfrm>
      </p:grpSpPr>
      <p:sp>
        <p:nvSpPr>
          <p:cNvPr id="2" name="AutoShape 2"/>
          <p:cNvSpPr/>
          <p:nvPr/>
        </p:nvSpPr>
        <p:spPr>
          <a:xfrm>
            <a:off x="0" y="0"/>
            <a:ext cx="2055768" cy="6678983"/>
          </a:xfrm>
          <a:prstGeom prst="rect">
            <a:avLst/>
          </a:prstGeom>
          <a:solidFill>
            <a:srgbClr val="82695D"/>
          </a:solidFill>
        </p:spPr>
      </p:sp>
      <p:pic>
        <p:nvPicPr>
          <p:cNvPr id="3" name="Picture 3"/>
          <p:cNvPicPr>
            <a:picLocks noChangeAspect="1"/>
          </p:cNvPicPr>
          <p:nvPr/>
        </p:nvPicPr>
        <p:blipFill>
          <a:blip r:embed="rId2"/>
          <a:srcRect l="12441" r="19221"/>
          <a:stretch>
            <a:fillRect/>
          </a:stretch>
        </p:blipFill>
        <p:spPr>
          <a:xfrm>
            <a:off x="454441" y="318109"/>
            <a:ext cx="2748214" cy="6042765"/>
          </a:xfrm>
          <a:prstGeom prst="rect">
            <a:avLst/>
          </a:prstGeom>
        </p:spPr>
      </p:pic>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0748" y="6793283"/>
            <a:ext cx="1934273" cy="397405"/>
          </a:xfrm>
          <a:prstGeom prst="rect">
            <a:avLst/>
          </a:prstGeom>
        </p:spPr>
      </p:pic>
      <p:sp>
        <p:nvSpPr>
          <p:cNvPr id="5" name="TextBox 5"/>
          <p:cNvSpPr txBox="1"/>
          <p:nvPr/>
        </p:nvSpPr>
        <p:spPr>
          <a:xfrm>
            <a:off x="3417705" y="365734"/>
            <a:ext cx="6010697" cy="486711"/>
          </a:xfrm>
          <a:prstGeom prst="rect">
            <a:avLst/>
          </a:prstGeom>
        </p:spPr>
        <p:txBody>
          <a:bodyPr lIns="0" tIns="0" rIns="0" bIns="0" rtlCol="0" anchor="t">
            <a:spAutoFit/>
          </a:bodyPr>
          <a:lstStyle/>
          <a:p>
            <a:pPr>
              <a:lnSpc>
                <a:spcPts val="1938"/>
              </a:lnSpc>
            </a:pPr>
            <a:r>
              <a:rPr lang="en-US" sz="1998">
                <a:solidFill>
                  <a:srgbClr val="000000"/>
                </a:solidFill>
                <a:latin typeface="Montserrat Extra-Bold"/>
              </a:rPr>
              <a:t>FIND THE TOP 3 MILEAGES TO BOOK EVENT HALLS FOR RENT IN ATLANTA GA</a:t>
            </a:r>
          </a:p>
        </p:txBody>
      </p:sp>
      <p:sp>
        <p:nvSpPr>
          <p:cNvPr id="6" name="TextBox 6"/>
          <p:cNvSpPr txBox="1"/>
          <p:nvPr/>
        </p:nvSpPr>
        <p:spPr>
          <a:xfrm>
            <a:off x="3417705" y="1018788"/>
            <a:ext cx="6010697" cy="907257"/>
          </a:xfrm>
          <a:prstGeom prst="rect">
            <a:avLst/>
          </a:prstGeom>
        </p:spPr>
        <p:txBody>
          <a:bodyPr lIns="0" tIns="0" rIns="0" bIns="0" rtlCol="0" anchor="t">
            <a:spAutoFit/>
          </a:bodyPr>
          <a:lstStyle/>
          <a:p>
            <a:pPr algn="just">
              <a:lnSpc>
                <a:spcPts val="2451"/>
              </a:lnSpc>
            </a:pPr>
            <a:r>
              <a:rPr lang="en-US" sz="1623">
                <a:solidFill>
                  <a:srgbClr val="C4BDB0"/>
                </a:solidFill>
                <a:latin typeface="Poppins"/>
              </a:rPr>
              <a:t>Obtain comprehensive packages at reasonable rates for booking event halls for rent in Atlanta GA only from JW Event Suite which comes mostly in a centralized locale.</a:t>
            </a:r>
          </a:p>
        </p:txBody>
      </p:sp>
      <p:sp>
        <p:nvSpPr>
          <p:cNvPr id="7" name="TextBox 7"/>
          <p:cNvSpPr txBox="1"/>
          <p:nvPr/>
        </p:nvSpPr>
        <p:spPr>
          <a:xfrm>
            <a:off x="3759410" y="2087969"/>
            <a:ext cx="5327287" cy="4693787"/>
          </a:xfrm>
          <a:prstGeom prst="rect">
            <a:avLst/>
          </a:prstGeom>
        </p:spPr>
        <p:txBody>
          <a:bodyPr lIns="0" tIns="0" rIns="0" bIns="0" rtlCol="0" anchor="t">
            <a:spAutoFit/>
          </a:bodyPr>
          <a:lstStyle/>
          <a:p>
            <a:pPr algn="just">
              <a:lnSpc>
                <a:spcPts val="2237"/>
              </a:lnSpc>
            </a:pPr>
            <a:r>
              <a:rPr lang="en-US" sz="1481" dirty="0">
                <a:solidFill>
                  <a:srgbClr val="FFFFFF"/>
                </a:solidFill>
                <a:latin typeface="Poppins"/>
              </a:rPr>
              <a:t>Now, individuals and business houses can celebrate their events and get-togethers in style and enthusiasm. Thanks to authentic event planning specialists like the JW Event Suite delivering flawless in-house decor for the venues, along with facilitating the essentials and allied accessories. Such event spaces can be leased at various reasonable packages and prove to be worthy of holding occasions of birthdays, wedding parties and receptions, and also business meets and seminars.</a:t>
            </a:r>
          </a:p>
          <a:p>
            <a:pPr algn="just">
              <a:lnSpc>
                <a:spcPts val="2237"/>
              </a:lnSpc>
            </a:pPr>
            <a:endParaRPr lang="en-US" sz="1481" dirty="0">
              <a:solidFill>
                <a:srgbClr val="FFFFFF"/>
              </a:solidFill>
              <a:latin typeface="Poppins"/>
            </a:endParaRPr>
          </a:p>
          <a:p>
            <a:pPr algn="just">
              <a:lnSpc>
                <a:spcPts val="2237"/>
              </a:lnSpc>
            </a:pPr>
            <a:endParaRPr lang="en-US" sz="1481" dirty="0">
              <a:solidFill>
                <a:srgbClr val="FFFFFF"/>
              </a:solidFill>
              <a:latin typeface="Poppins"/>
            </a:endParaRPr>
          </a:p>
          <a:p>
            <a:pPr algn="just">
              <a:lnSpc>
                <a:spcPts val="2237"/>
              </a:lnSpc>
            </a:pPr>
            <a:r>
              <a:rPr lang="en-US" sz="1481" dirty="0">
                <a:solidFill>
                  <a:srgbClr val="FFFFFF"/>
                </a:solidFill>
                <a:latin typeface="Poppins"/>
              </a:rPr>
              <a:t>This professionally certified event management expert offers hassle-free venue arrangements with end-to-end solutions for syncing up the entire occasion successfully. Thus, it will be a sensible proposition to book event halls for rent in Atlanta GA from such esteemed event planners.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EE4C99"/>
        </a:solidFill>
        <a:effectLst/>
      </p:bgPr>
    </p:bg>
    <p:spTree>
      <p:nvGrpSpPr>
        <p:cNvPr id="1" name=""/>
        <p:cNvGrpSpPr/>
        <p:nvPr/>
      </p:nvGrpSpPr>
      <p:grpSpPr>
        <a:xfrm>
          <a:off x="0" y="0"/>
          <a:ext cx="0" cy="0"/>
          <a:chOff x="0" y="0"/>
          <a:chExt cx="0" cy="0"/>
        </a:xfrm>
      </p:grpSpPr>
      <p:sp>
        <p:nvSpPr>
          <p:cNvPr id="2" name="AutoShape 2"/>
          <p:cNvSpPr/>
          <p:nvPr/>
        </p:nvSpPr>
        <p:spPr>
          <a:xfrm>
            <a:off x="0" y="0"/>
            <a:ext cx="2055768" cy="6678983"/>
          </a:xfrm>
          <a:prstGeom prst="rect">
            <a:avLst/>
          </a:prstGeom>
          <a:solidFill>
            <a:srgbClr val="82695D"/>
          </a:solidFill>
        </p:spPr>
      </p:sp>
      <p:pic>
        <p:nvPicPr>
          <p:cNvPr id="3" name="Picture 3"/>
          <p:cNvPicPr>
            <a:picLocks noChangeAspect="1"/>
          </p:cNvPicPr>
          <p:nvPr/>
        </p:nvPicPr>
        <p:blipFill>
          <a:blip r:embed="rId2"/>
          <a:srcRect l="12441" r="19221"/>
          <a:stretch>
            <a:fillRect/>
          </a:stretch>
        </p:blipFill>
        <p:spPr>
          <a:xfrm>
            <a:off x="454441" y="318109"/>
            <a:ext cx="2748214" cy="6042765"/>
          </a:xfrm>
          <a:prstGeom prst="rect">
            <a:avLst/>
          </a:prstGeom>
        </p:spPr>
      </p:pic>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0748" y="6793283"/>
            <a:ext cx="1934273" cy="397405"/>
          </a:xfrm>
          <a:prstGeom prst="rect">
            <a:avLst/>
          </a:prstGeom>
        </p:spPr>
      </p:pic>
      <p:sp>
        <p:nvSpPr>
          <p:cNvPr id="5" name="TextBox 5"/>
          <p:cNvSpPr txBox="1"/>
          <p:nvPr/>
        </p:nvSpPr>
        <p:spPr>
          <a:xfrm>
            <a:off x="3374172" y="647912"/>
            <a:ext cx="6208235" cy="514693"/>
          </a:xfrm>
          <a:prstGeom prst="rect">
            <a:avLst/>
          </a:prstGeom>
        </p:spPr>
        <p:txBody>
          <a:bodyPr lIns="0" tIns="0" rIns="0" bIns="0" rtlCol="0" anchor="t">
            <a:spAutoFit/>
          </a:bodyPr>
          <a:lstStyle/>
          <a:p>
            <a:pPr marL="342900" indent="-342900">
              <a:lnSpc>
                <a:spcPts val="2015"/>
              </a:lnSpc>
              <a:buFont typeface="Arial" panose="020B0604020202020204" pitchFamily="34" charset="0"/>
              <a:buChar char="•"/>
            </a:pPr>
            <a:r>
              <a:rPr lang="en-US" sz="2078" dirty="0">
                <a:solidFill>
                  <a:srgbClr val="000000"/>
                </a:solidFill>
                <a:latin typeface="Montserrat Extra-Bold"/>
              </a:rPr>
              <a:t>OFFERS CENTRALLY LOCATED SPACES WITH EASIER ACCESS</a:t>
            </a:r>
          </a:p>
        </p:txBody>
      </p:sp>
      <p:sp>
        <p:nvSpPr>
          <p:cNvPr id="6" name="TextBox 6"/>
          <p:cNvSpPr txBox="1"/>
          <p:nvPr/>
        </p:nvSpPr>
        <p:spPr>
          <a:xfrm>
            <a:off x="3374172" y="1331467"/>
            <a:ext cx="6208235" cy="566725"/>
          </a:xfrm>
          <a:prstGeom prst="rect">
            <a:avLst/>
          </a:prstGeom>
        </p:spPr>
        <p:txBody>
          <a:bodyPr lIns="0" tIns="0" rIns="0" bIns="0" rtlCol="0" anchor="t">
            <a:spAutoFit/>
          </a:bodyPr>
          <a:lstStyle/>
          <a:p>
            <a:pPr algn="just">
              <a:lnSpc>
                <a:spcPts val="2240"/>
              </a:lnSpc>
            </a:pPr>
            <a:r>
              <a:rPr lang="en-US" sz="1484">
                <a:solidFill>
                  <a:srgbClr val="FFFFFF"/>
                </a:solidFill>
                <a:latin typeface="Poppins"/>
              </a:rPr>
              <a:t>Getting venue rentals from the well-known event specialist of JW Event Suite come with the USP of a centrally located event space. </a:t>
            </a:r>
          </a:p>
        </p:txBody>
      </p:sp>
      <p:sp>
        <p:nvSpPr>
          <p:cNvPr id="7" name="TextBox 7"/>
          <p:cNvSpPr txBox="1"/>
          <p:nvPr/>
        </p:nvSpPr>
        <p:spPr>
          <a:xfrm>
            <a:off x="3374172" y="2069642"/>
            <a:ext cx="6208235" cy="1986727"/>
          </a:xfrm>
          <a:prstGeom prst="rect">
            <a:avLst/>
          </a:prstGeom>
        </p:spPr>
        <p:txBody>
          <a:bodyPr lIns="0" tIns="0" rIns="0" bIns="0" rtlCol="0" anchor="t">
            <a:spAutoFit/>
          </a:bodyPr>
          <a:lstStyle/>
          <a:p>
            <a:pPr algn="just">
              <a:lnSpc>
                <a:spcPts val="2240"/>
              </a:lnSpc>
            </a:pPr>
            <a:r>
              <a:rPr lang="en-US" sz="1484">
                <a:solidFill>
                  <a:srgbClr val="FFFFFF"/>
                </a:solidFill>
                <a:latin typeface="Poppins"/>
              </a:rPr>
              <a:t>These event halls are situated mostly at the midmost point from different areas across the town. The invitees will certainly benefit from the venue spot, as such spaces are well-connected with discrete economical means of transport of buses, rails, mass rapid transit, and more. Moreover, such venue spots also come with sizeable parking lots for the convenience of the guests, along with special valet parking options.</a:t>
            </a:r>
          </a:p>
        </p:txBody>
      </p:sp>
      <p:sp>
        <p:nvSpPr>
          <p:cNvPr id="8" name="TextBox 8"/>
          <p:cNvSpPr txBox="1"/>
          <p:nvPr/>
        </p:nvSpPr>
        <p:spPr>
          <a:xfrm>
            <a:off x="3374172" y="4332594"/>
            <a:ext cx="6208235" cy="514693"/>
          </a:xfrm>
          <a:prstGeom prst="rect">
            <a:avLst/>
          </a:prstGeom>
        </p:spPr>
        <p:txBody>
          <a:bodyPr lIns="0" tIns="0" rIns="0" bIns="0" rtlCol="0" anchor="t">
            <a:spAutoFit/>
          </a:bodyPr>
          <a:lstStyle/>
          <a:p>
            <a:pPr marL="342900" indent="-342900">
              <a:lnSpc>
                <a:spcPts val="2015"/>
              </a:lnSpc>
              <a:buFont typeface="Arial" panose="020B0604020202020204" pitchFamily="34" charset="0"/>
              <a:buChar char="•"/>
            </a:pPr>
            <a:r>
              <a:rPr lang="en-US" sz="2078" dirty="0">
                <a:solidFill>
                  <a:srgbClr val="000000"/>
                </a:solidFill>
                <a:latin typeface="Montserrat Extra-Bold"/>
              </a:rPr>
              <a:t>FULLY EQUIPPED WITH CUTTING-EDGE AUTOMATION</a:t>
            </a:r>
          </a:p>
        </p:txBody>
      </p:sp>
      <p:sp>
        <p:nvSpPr>
          <p:cNvPr id="9" name="TextBox 9"/>
          <p:cNvSpPr txBox="1"/>
          <p:nvPr/>
        </p:nvSpPr>
        <p:spPr>
          <a:xfrm>
            <a:off x="3374172" y="5012186"/>
            <a:ext cx="6208235" cy="1702726"/>
          </a:xfrm>
          <a:prstGeom prst="rect">
            <a:avLst/>
          </a:prstGeom>
        </p:spPr>
        <p:txBody>
          <a:bodyPr lIns="0" tIns="0" rIns="0" bIns="0" rtlCol="0" anchor="t">
            <a:spAutoFit/>
          </a:bodyPr>
          <a:lstStyle/>
          <a:p>
            <a:pPr algn="just">
              <a:lnSpc>
                <a:spcPts val="2240"/>
              </a:lnSpc>
            </a:pPr>
            <a:r>
              <a:rPr lang="en-US" sz="1484">
                <a:solidFill>
                  <a:srgbClr val="FFFFFF"/>
                </a:solidFill>
                <a:latin typeface="Poppins"/>
              </a:rPr>
              <a:t>Among such different automaton provided with the venue are high-speed internet facility and Wi-Fi, shared access to copiers, printers, fax machines, scanners, and whiteboards. Likewise, they are comes equipped with conference phones, ultramodern audio/video conferencing systems, and state-of-the-art projectors.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EE4C99"/>
        </a:solidFill>
        <a:effectLst/>
      </p:bgPr>
    </p:bg>
    <p:spTree>
      <p:nvGrpSpPr>
        <p:cNvPr id="1" name=""/>
        <p:cNvGrpSpPr/>
        <p:nvPr/>
      </p:nvGrpSpPr>
      <p:grpSpPr>
        <a:xfrm>
          <a:off x="0" y="0"/>
          <a:ext cx="0" cy="0"/>
          <a:chOff x="0" y="0"/>
          <a:chExt cx="0" cy="0"/>
        </a:xfrm>
      </p:grpSpPr>
      <p:sp>
        <p:nvSpPr>
          <p:cNvPr id="2" name="AutoShape 2"/>
          <p:cNvSpPr/>
          <p:nvPr/>
        </p:nvSpPr>
        <p:spPr>
          <a:xfrm>
            <a:off x="0" y="0"/>
            <a:ext cx="2055768" cy="6678983"/>
          </a:xfrm>
          <a:prstGeom prst="rect">
            <a:avLst/>
          </a:prstGeom>
          <a:solidFill>
            <a:srgbClr val="82695D"/>
          </a:solidFill>
        </p:spPr>
      </p:sp>
      <p:pic>
        <p:nvPicPr>
          <p:cNvPr id="3" name="Picture 3"/>
          <p:cNvPicPr>
            <a:picLocks noChangeAspect="1"/>
          </p:cNvPicPr>
          <p:nvPr/>
        </p:nvPicPr>
        <p:blipFill>
          <a:blip r:embed="rId2"/>
          <a:srcRect l="12441" r="19221"/>
          <a:stretch>
            <a:fillRect/>
          </a:stretch>
        </p:blipFill>
        <p:spPr>
          <a:xfrm>
            <a:off x="454441" y="318109"/>
            <a:ext cx="2748214" cy="6042765"/>
          </a:xfrm>
          <a:prstGeom prst="rect">
            <a:avLst/>
          </a:prstGeom>
        </p:spPr>
      </p:pic>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0748" y="6793283"/>
            <a:ext cx="1934273" cy="397405"/>
          </a:xfrm>
          <a:prstGeom prst="rect">
            <a:avLst/>
          </a:prstGeom>
        </p:spPr>
      </p:pic>
      <p:sp>
        <p:nvSpPr>
          <p:cNvPr id="5" name="TextBox 5"/>
          <p:cNvSpPr txBox="1"/>
          <p:nvPr/>
        </p:nvSpPr>
        <p:spPr>
          <a:xfrm>
            <a:off x="3374172" y="647912"/>
            <a:ext cx="6208235" cy="514693"/>
          </a:xfrm>
          <a:prstGeom prst="rect">
            <a:avLst/>
          </a:prstGeom>
        </p:spPr>
        <p:txBody>
          <a:bodyPr lIns="0" tIns="0" rIns="0" bIns="0" rtlCol="0" anchor="t">
            <a:spAutoFit/>
          </a:bodyPr>
          <a:lstStyle/>
          <a:p>
            <a:pPr marL="342900" indent="-342900">
              <a:lnSpc>
                <a:spcPts val="2015"/>
              </a:lnSpc>
              <a:buFont typeface="Arial" panose="020B0604020202020204" pitchFamily="34" charset="0"/>
              <a:buChar char="•"/>
            </a:pPr>
            <a:r>
              <a:rPr lang="en-US" sz="2078" dirty="0">
                <a:solidFill>
                  <a:srgbClr val="000000"/>
                </a:solidFill>
                <a:latin typeface="Montserrat Extra-Bold"/>
              </a:rPr>
              <a:t>FURNISHES PROFESSIONAL VIBE AT REASONABLE RATES</a:t>
            </a:r>
          </a:p>
        </p:txBody>
      </p:sp>
      <p:sp>
        <p:nvSpPr>
          <p:cNvPr id="6" name="TextBox 6"/>
          <p:cNvSpPr txBox="1"/>
          <p:nvPr/>
        </p:nvSpPr>
        <p:spPr>
          <a:xfrm>
            <a:off x="3374172" y="1331467"/>
            <a:ext cx="6208235" cy="566725"/>
          </a:xfrm>
          <a:prstGeom prst="rect">
            <a:avLst/>
          </a:prstGeom>
        </p:spPr>
        <p:txBody>
          <a:bodyPr lIns="0" tIns="0" rIns="0" bIns="0" rtlCol="0" anchor="t">
            <a:spAutoFit/>
          </a:bodyPr>
          <a:lstStyle/>
          <a:p>
            <a:pPr algn="just">
              <a:lnSpc>
                <a:spcPts val="2240"/>
              </a:lnSpc>
            </a:pPr>
            <a:r>
              <a:rPr lang="en-US" sz="1484">
                <a:solidFill>
                  <a:srgbClr val="FFFFFF"/>
                </a:solidFill>
                <a:latin typeface="Poppins"/>
              </a:rPr>
              <a:t>Such rental event halls offered by the leading event management specialist of JW Event Suite come as fully furnished spaces.</a:t>
            </a:r>
          </a:p>
        </p:txBody>
      </p:sp>
      <p:sp>
        <p:nvSpPr>
          <p:cNvPr id="7" name="TextBox 7"/>
          <p:cNvSpPr txBox="1"/>
          <p:nvPr/>
        </p:nvSpPr>
        <p:spPr>
          <a:xfrm>
            <a:off x="3374172" y="2069642"/>
            <a:ext cx="6208235" cy="5110729"/>
          </a:xfrm>
          <a:prstGeom prst="rect">
            <a:avLst/>
          </a:prstGeom>
        </p:spPr>
        <p:txBody>
          <a:bodyPr lIns="0" tIns="0" rIns="0" bIns="0" rtlCol="0" anchor="t">
            <a:spAutoFit/>
          </a:bodyPr>
          <a:lstStyle/>
          <a:p>
            <a:pPr algn="just">
              <a:lnSpc>
                <a:spcPts val="2240"/>
              </a:lnSpc>
            </a:pPr>
            <a:r>
              <a:rPr lang="en-US" sz="1484">
                <a:solidFill>
                  <a:srgbClr val="FFFFFF"/>
                </a:solidFill>
                <a:latin typeface="Poppins"/>
              </a:rPr>
              <a:t>Besides, such venues also come with a licensed team of fully experienced in-venue crews steadfastly serving the clients for both private and corporate events. Amongst the distinct mileages gained by leasing such event halls also comes with their discrete rental packages.</a:t>
            </a:r>
          </a:p>
          <a:p>
            <a:pPr algn="just">
              <a:lnSpc>
                <a:spcPts val="2240"/>
              </a:lnSpc>
            </a:pPr>
            <a:endParaRPr lang="en-US" sz="1484">
              <a:solidFill>
                <a:srgbClr val="FFFFFF"/>
              </a:solidFill>
              <a:latin typeface="Poppins"/>
            </a:endParaRPr>
          </a:p>
          <a:p>
            <a:pPr algn="just">
              <a:lnSpc>
                <a:spcPts val="2240"/>
              </a:lnSpc>
            </a:pPr>
            <a:r>
              <a:rPr lang="en-US" sz="1484">
                <a:solidFill>
                  <a:srgbClr val="FFFFFF"/>
                </a:solidFill>
                <a:latin typeface="Poppins"/>
              </a:rPr>
              <a:t>Both private and business clients can book such packages at hourly rental rates, and also for one, two, three, or the specific number of days as per the event requirement. Likewise, there are no restrictions for private or business clients to stay behind the rental booking scheduled time, whereupon they only need to pay the supplementary charges for the extra slot time. Again, the clients never have to fork out any additional payments; as such assorted expenses are well included in the all-inclusive rental packages for event halls. Moreover, the clients also do not have to sign any agreements, or pay monthly rentals; just they have to shell out the one-time rental booking charges.</a:t>
            </a:r>
          </a:p>
          <a:p>
            <a:pPr algn="just">
              <a:lnSpc>
                <a:spcPts val="2240"/>
              </a:lnSpc>
            </a:pPr>
            <a:endParaRPr lang="en-US" sz="1484">
              <a:solidFill>
                <a:srgbClr val="FFFFFF"/>
              </a:solidFill>
              <a:latin typeface="Poppins"/>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EE4C99"/>
        </a:solidFill>
        <a:effectLst/>
      </p:bgPr>
    </p:bg>
    <p:spTree>
      <p:nvGrpSpPr>
        <p:cNvPr id="1" name=""/>
        <p:cNvGrpSpPr/>
        <p:nvPr/>
      </p:nvGrpSpPr>
      <p:grpSpPr>
        <a:xfrm>
          <a:off x="0" y="0"/>
          <a:ext cx="0" cy="0"/>
          <a:chOff x="0" y="0"/>
          <a:chExt cx="0" cy="0"/>
        </a:xfrm>
      </p:grpSpPr>
      <p:grpSp>
        <p:nvGrpSpPr>
          <p:cNvPr id="2" name="Group 2"/>
          <p:cNvGrpSpPr>
            <a:grpSpLocks noChangeAspect="1"/>
          </p:cNvGrpSpPr>
          <p:nvPr/>
        </p:nvGrpSpPr>
        <p:grpSpPr>
          <a:xfrm>
            <a:off x="0" y="0"/>
            <a:ext cx="5210550" cy="3330330"/>
            <a:chOff x="0" y="0"/>
            <a:chExt cx="7123430" cy="4552950"/>
          </a:xfrm>
        </p:grpSpPr>
        <p:sp>
          <p:nvSpPr>
            <p:cNvPr id="3" name="Freeform 3"/>
            <p:cNvSpPr/>
            <p:nvPr/>
          </p:nvSpPr>
          <p:spPr>
            <a:xfrm>
              <a:off x="0" y="0"/>
              <a:ext cx="7123430" cy="4552950"/>
            </a:xfrm>
            <a:custGeom>
              <a:avLst/>
              <a:gdLst/>
              <a:ahLst/>
              <a:cxnLst/>
              <a:rect l="l" t="t" r="r" b="b"/>
              <a:pathLst>
                <a:path w="7123430" h="4552950">
                  <a:moveTo>
                    <a:pt x="0" y="0"/>
                  </a:moveTo>
                  <a:lnTo>
                    <a:pt x="7123430" y="0"/>
                  </a:lnTo>
                  <a:lnTo>
                    <a:pt x="7123430" y="4552950"/>
                  </a:lnTo>
                  <a:lnTo>
                    <a:pt x="0" y="4552950"/>
                  </a:lnTo>
                  <a:close/>
                </a:path>
              </a:pathLst>
            </a:custGeom>
            <a:blipFill>
              <a:blip r:embed="rId2"/>
              <a:stretch>
                <a:fillRect l="-34768" r="-34768"/>
              </a:stretch>
            </a:blipFill>
          </p:spPr>
        </p:sp>
        <p:sp>
          <p:nvSpPr>
            <p:cNvPr id="4" name="Freeform 4"/>
            <p:cNvSpPr/>
            <p:nvPr/>
          </p:nvSpPr>
          <p:spPr>
            <a:xfrm>
              <a:off x="0" y="3829050"/>
              <a:ext cx="7123430" cy="723900"/>
            </a:xfrm>
            <a:custGeom>
              <a:avLst/>
              <a:gdLst/>
              <a:ahLst/>
              <a:cxnLst/>
              <a:rect l="l" t="t" r="r" b="b"/>
              <a:pathLst>
                <a:path w="7123430" h="723900">
                  <a:moveTo>
                    <a:pt x="0" y="0"/>
                  </a:moveTo>
                  <a:lnTo>
                    <a:pt x="7123430" y="0"/>
                  </a:lnTo>
                  <a:lnTo>
                    <a:pt x="7123430" y="723900"/>
                  </a:lnTo>
                  <a:lnTo>
                    <a:pt x="0" y="723900"/>
                  </a:lnTo>
                  <a:close/>
                </a:path>
              </a:pathLst>
            </a:custGeom>
            <a:solidFill>
              <a:srgbClr val="000000"/>
            </a:solidFill>
          </p:spPr>
        </p:sp>
      </p:grpSp>
      <p:grpSp>
        <p:nvGrpSpPr>
          <p:cNvPr id="5" name="Group 5"/>
          <p:cNvGrpSpPr>
            <a:grpSpLocks noChangeAspect="1"/>
          </p:cNvGrpSpPr>
          <p:nvPr/>
        </p:nvGrpSpPr>
        <p:grpSpPr>
          <a:xfrm>
            <a:off x="6893173" y="5095367"/>
            <a:ext cx="2128907" cy="1769923"/>
            <a:chOff x="0" y="0"/>
            <a:chExt cx="6273800" cy="5215890"/>
          </a:xfrm>
        </p:grpSpPr>
        <p:sp>
          <p:nvSpPr>
            <p:cNvPr id="6" name="Freeform 6"/>
            <p:cNvSpPr/>
            <p:nvPr/>
          </p:nvSpPr>
          <p:spPr>
            <a:xfrm>
              <a:off x="0" y="0"/>
              <a:ext cx="6273800" cy="5215890"/>
            </a:xfrm>
            <a:custGeom>
              <a:avLst/>
              <a:gdLst/>
              <a:ahLst/>
              <a:cxnLst/>
              <a:rect l="l" t="t" r="r" b="b"/>
              <a:pathLst>
                <a:path w="6273800" h="5215890">
                  <a:moveTo>
                    <a:pt x="6273800" y="5215890"/>
                  </a:moveTo>
                  <a:lnTo>
                    <a:pt x="0" y="5215890"/>
                  </a:lnTo>
                  <a:lnTo>
                    <a:pt x="0" y="0"/>
                  </a:lnTo>
                  <a:lnTo>
                    <a:pt x="6273800" y="0"/>
                  </a:lnTo>
                  <a:lnTo>
                    <a:pt x="6273800" y="5215890"/>
                  </a:lnTo>
                  <a:close/>
                </a:path>
              </a:pathLst>
            </a:custGeom>
            <a:blipFill>
              <a:blip r:embed="rId3"/>
              <a:stretch>
                <a:fillRect t="-10243" b="-10243"/>
              </a:stretch>
            </a:blipFill>
          </p:spPr>
        </p:sp>
        <p:sp>
          <p:nvSpPr>
            <p:cNvPr id="7" name="Freeform 7"/>
            <p:cNvSpPr/>
            <p:nvPr/>
          </p:nvSpPr>
          <p:spPr>
            <a:xfrm>
              <a:off x="0" y="0"/>
              <a:ext cx="6273800" cy="5215890"/>
            </a:xfrm>
            <a:custGeom>
              <a:avLst/>
              <a:gdLst/>
              <a:ahLst/>
              <a:cxnLst/>
              <a:rect l="l" t="t" r="r" b="b"/>
              <a:pathLst>
                <a:path w="6273800" h="5215890">
                  <a:moveTo>
                    <a:pt x="6273800" y="5215890"/>
                  </a:moveTo>
                  <a:lnTo>
                    <a:pt x="0" y="5215890"/>
                  </a:lnTo>
                  <a:lnTo>
                    <a:pt x="0" y="0"/>
                  </a:lnTo>
                  <a:lnTo>
                    <a:pt x="6273800" y="0"/>
                  </a:lnTo>
                  <a:lnTo>
                    <a:pt x="6273800" y="5215890"/>
                  </a:lnTo>
                  <a:close/>
                </a:path>
              </a:pathLst>
            </a:custGeom>
            <a:blipFill>
              <a:blip r:embed="rId4"/>
              <a:stretch>
                <a:fillRect l="-7" r="-7"/>
              </a:stretch>
            </a:blipFill>
          </p:spPr>
        </p:sp>
      </p:grpSp>
      <p:grpSp>
        <p:nvGrpSpPr>
          <p:cNvPr id="8" name="Group 8"/>
          <p:cNvGrpSpPr>
            <a:grpSpLocks noChangeAspect="1"/>
          </p:cNvGrpSpPr>
          <p:nvPr/>
        </p:nvGrpSpPr>
        <p:grpSpPr>
          <a:xfrm>
            <a:off x="6893173" y="449910"/>
            <a:ext cx="2128907" cy="1769923"/>
            <a:chOff x="0" y="0"/>
            <a:chExt cx="6273800" cy="5215890"/>
          </a:xfrm>
        </p:grpSpPr>
        <p:sp>
          <p:nvSpPr>
            <p:cNvPr id="9" name="Freeform 9"/>
            <p:cNvSpPr/>
            <p:nvPr/>
          </p:nvSpPr>
          <p:spPr>
            <a:xfrm>
              <a:off x="0" y="0"/>
              <a:ext cx="6273800" cy="5215890"/>
            </a:xfrm>
            <a:custGeom>
              <a:avLst/>
              <a:gdLst/>
              <a:ahLst/>
              <a:cxnLst/>
              <a:rect l="l" t="t" r="r" b="b"/>
              <a:pathLst>
                <a:path w="6273800" h="5215890">
                  <a:moveTo>
                    <a:pt x="6273800" y="5215890"/>
                  </a:moveTo>
                  <a:lnTo>
                    <a:pt x="0" y="5215890"/>
                  </a:lnTo>
                  <a:lnTo>
                    <a:pt x="0" y="0"/>
                  </a:lnTo>
                  <a:lnTo>
                    <a:pt x="6273800" y="0"/>
                  </a:lnTo>
                  <a:lnTo>
                    <a:pt x="6273800" y="5215890"/>
                  </a:lnTo>
                  <a:close/>
                </a:path>
              </a:pathLst>
            </a:custGeom>
            <a:blipFill>
              <a:blip r:embed="rId5"/>
              <a:stretch>
                <a:fillRect t="-10141" b="-10141"/>
              </a:stretch>
            </a:blipFill>
          </p:spPr>
        </p:sp>
        <p:sp>
          <p:nvSpPr>
            <p:cNvPr id="10" name="Freeform 10"/>
            <p:cNvSpPr/>
            <p:nvPr/>
          </p:nvSpPr>
          <p:spPr>
            <a:xfrm>
              <a:off x="0" y="0"/>
              <a:ext cx="6273800" cy="5215890"/>
            </a:xfrm>
            <a:custGeom>
              <a:avLst/>
              <a:gdLst/>
              <a:ahLst/>
              <a:cxnLst/>
              <a:rect l="l" t="t" r="r" b="b"/>
              <a:pathLst>
                <a:path w="6273800" h="5215890">
                  <a:moveTo>
                    <a:pt x="6273800" y="5215890"/>
                  </a:moveTo>
                  <a:lnTo>
                    <a:pt x="0" y="5215890"/>
                  </a:lnTo>
                  <a:lnTo>
                    <a:pt x="0" y="0"/>
                  </a:lnTo>
                  <a:lnTo>
                    <a:pt x="6273800" y="0"/>
                  </a:lnTo>
                  <a:lnTo>
                    <a:pt x="6273800" y="5215890"/>
                  </a:lnTo>
                  <a:close/>
                </a:path>
              </a:pathLst>
            </a:custGeom>
            <a:blipFill>
              <a:blip r:embed="rId4"/>
              <a:stretch>
                <a:fillRect l="-7" r="-7"/>
              </a:stretch>
            </a:blipFill>
          </p:spPr>
        </p:sp>
      </p:grpSp>
      <p:grpSp>
        <p:nvGrpSpPr>
          <p:cNvPr id="11" name="Group 11"/>
          <p:cNvGrpSpPr/>
          <p:nvPr/>
        </p:nvGrpSpPr>
        <p:grpSpPr>
          <a:xfrm>
            <a:off x="6515306" y="2702129"/>
            <a:ext cx="2884640" cy="1910942"/>
            <a:chOff x="0" y="0"/>
            <a:chExt cx="456035" cy="302102"/>
          </a:xfrm>
        </p:grpSpPr>
        <p:sp>
          <p:nvSpPr>
            <p:cNvPr id="12" name="Freeform 12"/>
            <p:cNvSpPr/>
            <p:nvPr/>
          </p:nvSpPr>
          <p:spPr>
            <a:xfrm>
              <a:off x="0" y="0"/>
              <a:ext cx="456035" cy="302102"/>
            </a:xfrm>
            <a:custGeom>
              <a:avLst/>
              <a:gdLst/>
              <a:ahLst/>
              <a:cxnLst/>
              <a:rect l="l" t="t" r="r" b="b"/>
              <a:pathLst>
                <a:path w="456035" h="302102">
                  <a:moveTo>
                    <a:pt x="26838" y="0"/>
                  </a:moveTo>
                  <a:lnTo>
                    <a:pt x="429197" y="0"/>
                  </a:lnTo>
                  <a:cubicBezTo>
                    <a:pt x="436315" y="0"/>
                    <a:pt x="443141" y="2828"/>
                    <a:pt x="448174" y="7861"/>
                  </a:cubicBezTo>
                  <a:cubicBezTo>
                    <a:pt x="453207" y="12894"/>
                    <a:pt x="456035" y="19720"/>
                    <a:pt x="456035" y="26838"/>
                  </a:cubicBezTo>
                  <a:lnTo>
                    <a:pt x="456035" y="275264"/>
                  </a:lnTo>
                  <a:cubicBezTo>
                    <a:pt x="456035" y="290086"/>
                    <a:pt x="444019" y="302102"/>
                    <a:pt x="429197" y="302102"/>
                  </a:cubicBezTo>
                  <a:lnTo>
                    <a:pt x="26838" y="302102"/>
                  </a:lnTo>
                  <a:cubicBezTo>
                    <a:pt x="19720" y="302102"/>
                    <a:pt x="12894" y="299275"/>
                    <a:pt x="7861" y="294242"/>
                  </a:cubicBezTo>
                  <a:cubicBezTo>
                    <a:pt x="2828" y="289208"/>
                    <a:pt x="0" y="282382"/>
                    <a:pt x="0" y="275264"/>
                  </a:cubicBezTo>
                  <a:lnTo>
                    <a:pt x="0" y="26838"/>
                  </a:lnTo>
                  <a:cubicBezTo>
                    <a:pt x="0" y="19720"/>
                    <a:pt x="2828" y="12894"/>
                    <a:pt x="7861" y="7861"/>
                  </a:cubicBezTo>
                  <a:cubicBezTo>
                    <a:pt x="12894" y="2828"/>
                    <a:pt x="19720" y="0"/>
                    <a:pt x="26838" y="0"/>
                  </a:cubicBezTo>
                  <a:close/>
                </a:path>
              </a:pathLst>
            </a:custGeom>
            <a:solidFill>
              <a:srgbClr val="000000"/>
            </a:solidFill>
          </p:spPr>
        </p:sp>
        <p:sp>
          <p:nvSpPr>
            <p:cNvPr id="13" name="TextBox 13"/>
            <p:cNvSpPr txBox="1"/>
            <p:nvPr/>
          </p:nvSpPr>
          <p:spPr>
            <a:xfrm>
              <a:off x="0" y="-57150"/>
              <a:ext cx="812800" cy="869950"/>
            </a:xfrm>
            <a:prstGeom prst="rect">
              <a:avLst/>
            </a:prstGeom>
          </p:spPr>
          <p:txBody>
            <a:bodyPr lIns="50800" tIns="50800" rIns="50800" bIns="50800" rtlCol="0" anchor="ctr"/>
            <a:lstStyle/>
            <a:p>
              <a:pPr algn="ctr">
                <a:lnSpc>
                  <a:spcPts val="3411"/>
                </a:lnSpc>
              </a:pPr>
              <a:endParaRPr/>
            </a:p>
          </p:txBody>
        </p:sp>
      </p:grpSp>
      <p:sp>
        <p:nvSpPr>
          <p:cNvPr id="14" name="TextBox 14"/>
          <p:cNvSpPr txBox="1"/>
          <p:nvPr/>
        </p:nvSpPr>
        <p:spPr>
          <a:xfrm>
            <a:off x="6631631" y="3169023"/>
            <a:ext cx="2651991" cy="971100"/>
          </a:xfrm>
          <a:prstGeom prst="rect">
            <a:avLst/>
          </a:prstGeom>
        </p:spPr>
        <p:txBody>
          <a:bodyPr lIns="0" tIns="0" rIns="0" bIns="0" rtlCol="0" anchor="t">
            <a:spAutoFit/>
          </a:bodyPr>
          <a:lstStyle/>
          <a:p>
            <a:pPr algn="ctr">
              <a:lnSpc>
                <a:spcPts val="2574"/>
              </a:lnSpc>
            </a:pPr>
            <a:r>
              <a:rPr lang="en-US" sz="1838" dirty="0">
                <a:solidFill>
                  <a:srgbClr val="8F3E31"/>
                </a:solidFill>
                <a:latin typeface="Open Sauce SemiBold Bold"/>
              </a:rPr>
              <a:t>OFFICE HOURS MONDAY - THURSDAY </a:t>
            </a:r>
            <a:endParaRPr lang="en-US" sz="1838" dirty="0">
              <a:solidFill>
                <a:srgbClr val="8F3E31"/>
              </a:solidFill>
              <a:latin typeface="Open Sauce SemiBold Bold"/>
              <a:hlinkClick r:id="rId6" tooltip="mailto://?to=info@jweventsuite.com"/>
            </a:endParaRPr>
          </a:p>
          <a:p>
            <a:pPr algn="ctr">
              <a:lnSpc>
                <a:spcPts val="2574"/>
              </a:lnSpc>
            </a:pPr>
            <a:r>
              <a:rPr lang="en-US" sz="1838" dirty="0">
                <a:solidFill>
                  <a:srgbClr val="8F3E31"/>
                </a:solidFill>
                <a:latin typeface="Open Sauce SemiBold Bold"/>
              </a:rPr>
              <a:t>10am-3pm</a:t>
            </a:r>
            <a:endParaRPr lang="en-US" sz="1838" dirty="0">
              <a:solidFill>
                <a:srgbClr val="8F3E31"/>
              </a:solidFill>
              <a:latin typeface="Open Sauce SemiBold Bold"/>
              <a:hlinkClick r:id="rId6" tooltip="mailto://?to=info@jweventsuite.com"/>
            </a:endParaRPr>
          </a:p>
        </p:txBody>
      </p:sp>
      <p:grpSp>
        <p:nvGrpSpPr>
          <p:cNvPr id="15" name="Group 15"/>
          <p:cNvGrpSpPr/>
          <p:nvPr/>
        </p:nvGrpSpPr>
        <p:grpSpPr>
          <a:xfrm>
            <a:off x="1542886" y="3657600"/>
            <a:ext cx="2680390" cy="496957"/>
            <a:chOff x="0" y="0"/>
            <a:chExt cx="586858" cy="108806"/>
          </a:xfrm>
        </p:grpSpPr>
        <p:sp>
          <p:nvSpPr>
            <p:cNvPr id="16" name="Freeform 16"/>
            <p:cNvSpPr/>
            <p:nvPr/>
          </p:nvSpPr>
          <p:spPr>
            <a:xfrm>
              <a:off x="0" y="0"/>
              <a:ext cx="586858" cy="108806"/>
            </a:xfrm>
            <a:custGeom>
              <a:avLst/>
              <a:gdLst/>
              <a:ahLst/>
              <a:cxnLst/>
              <a:rect l="l" t="t" r="r" b="b"/>
              <a:pathLst>
                <a:path w="586858" h="108806">
                  <a:moveTo>
                    <a:pt x="28884" y="0"/>
                  </a:moveTo>
                  <a:lnTo>
                    <a:pt x="557975" y="0"/>
                  </a:lnTo>
                  <a:cubicBezTo>
                    <a:pt x="573927" y="0"/>
                    <a:pt x="586858" y="12932"/>
                    <a:pt x="586858" y="28884"/>
                  </a:cubicBezTo>
                  <a:lnTo>
                    <a:pt x="586858" y="79923"/>
                  </a:lnTo>
                  <a:cubicBezTo>
                    <a:pt x="586858" y="87583"/>
                    <a:pt x="583815" y="94930"/>
                    <a:pt x="578399" y="100346"/>
                  </a:cubicBezTo>
                  <a:cubicBezTo>
                    <a:pt x="572982" y="105763"/>
                    <a:pt x="565635" y="108806"/>
                    <a:pt x="557975" y="108806"/>
                  </a:cubicBezTo>
                  <a:lnTo>
                    <a:pt x="28884" y="108806"/>
                  </a:lnTo>
                  <a:cubicBezTo>
                    <a:pt x="12932" y="108806"/>
                    <a:pt x="0" y="95875"/>
                    <a:pt x="0" y="79923"/>
                  </a:cubicBezTo>
                  <a:lnTo>
                    <a:pt x="0" y="28884"/>
                  </a:lnTo>
                  <a:cubicBezTo>
                    <a:pt x="0" y="12932"/>
                    <a:pt x="12932" y="0"/>
                    <a:pt x="28884" y="0"/>
                  </a:cubicBezTo>
                  <a:close/>
                </a:path>
              </a:pathLst>
            </a:custGeom>
            <a:solidFill>
              <a:srgbClr val="DB0000"/>
            </a:solidFill>
          </p:spPr>
        </p:sp>
        <p:sp>
          <p:nvSpPr>
            <p:cNvPr id="17" name="TextBox 17"/>
            <p:cNvSpPr txBox="1"/>
            <p:nvPr/>
          </p:nvSpPr>
          <p:spPr>
            <a:xfrm>
              <a:off x="0" y="-57150"/>
              <a:ext cx="812800" cy="869950"/>
            </a:xfrm>
            <a:prstGeom prst="rect">
              <a:avLst/>
            </a:prstGeom>
          </p:spPr>
          <p:txBody>
            <a:bodyPr lIns="50800" tIns="50800" rIns="50800" bIns="50800" rtlCol="0" anchor="ctr"/>
            <a:lstStyle/>
            <a:p>
              <a:pPr algn="ctr">
                <a:lnSpc>
                  <a:spcPts val="3411"/>
                </a:lnSpc>
              </a:pPr>
              <a:endParaRPr/>
            </a:p>
          </p:txBody>
        </p:sp>
      </p:grpSp>
      <p:sp>
        <p:nvSpPr>
          <p:cNvPr id="18" name="TextBox 18"/>
          <p:cNvSpPr txBox="1"/>
          <p:nvPr/>
        </p:nvSpPr>
        <p:spPr>
          <a:xfrm>
            <a:off x="1542886" y="3705851"/>
            <a:ext cx="2383324" cy="353723"/>
          </a:xfrm>
          <a:prstGeom prst="rect">
            <a:avLst/>
          </a:prstGeom>
        </p:spPr>
        <p:txBody>
          <a:bodyPr lIns="0" tIns="0" rIns="0" bIns="0" rtlCol="0" anchor="t">
            <a:spAutoFit/>
          </a:bodyPr>
          <a:lstStyle/>
          <a:p>
            <a:pPr algn="ctr">
              <a:lnSpc>
                <a:spcPts val="2840"/>
              </a:lnSpc>
            </a:pPr>
            <a:r>
              <a:rPr lang="en-US" sz="2028">
                <a:solidFill>
                  <a:srgbClr val="FFFFFF"/>
                </a:solidFill>
                <a:latin typeface="Visby Bold"/>
              </a:rPr>
              <a:t>OUR ADDRESS</a:t>
            </a:r>
          </a:p>
        </p:txBody>
      </p:sp>
      <p:sp>
        <p:nvSpPr>
          <p:cNvPr id="19" name="TextBox 19"/>
          <p:cNvSpPr txBox="1"/>
          <p:nvPr/>
        </p:nvSpPr>
        <p:spPr>
          <a:xfrm>
            <a:off x="1315995" y="4240282"/>
            <a:ext cx="3134171" cy="620770"/>
          </a:xfrm>
          <a:prstGeom prst="rect">
            <a:avLst/>
          </a:prstGeom>
        </p:spPr>
        <p:txBody>
          <a:bodyPr lIns="0" tIns="0" rIns="0" bIns="0" rtlCol="0" anchor="t">
            <a:spAutoFit/>
          </a:bodyPr>
          <a:lstStyle/>
          <a:p>
            <a:pPr algn="ctr">
              <a:lnSpc>
                <a:spcPts val="2523"/>
              </a:lnSpc>
            </a:pPr>
            <a:r>
              <a:rPr lang="en-US" sz="1802">
                <a:solidFill>
                  <a:srgbClr val="DAD5DD"/>
                </a:solidFill>
                <a:latin typeface="Visby Bold"/>
              </a:rPr>
              <a:t>416 EAGLES LANDING PKWY</a:t>
            </a:r>
          </a:p>
          <a:p>
            <a:pPr algn="ctr">
              <a:lnSpc>
                <a:spcPts val="2523"/>
              </a:lnSpc>
            </a:pPr>
            <a:r>
              <a:rPr lang="en-US" sz="1802">
                <a:solidFill>
                  <a:srgbClr val="DAD5DD"/>
                </a:solidFill>
                <a:latin typeface="Visby Bold"/>
              </a:rPr>
              <a:t>STOCKBRIDGE, GA 30281</a:t>
            </a:r>
          </a:p>
        </p:txBody>
      </p:sp>
      <p:grpSp>
        <p:nvGrpSpPr>
          <p:cNvPr id="20" name="Group 20"/>
          <p:cNvGrpSpPr/>
          <p:nvPr/>
        </p:nvGrpSpPr>
        <p:grpSpPr>
          <a:xfrm>
            <a:off x="1542886" y="4988113"/>
            <a:ext cx="2680390" cy="496957"/>
            <a:chOff x="0" y="0"/>
            <a:chExt cx="586858" cy="108806"/>
          </a:xfrm>
        </p:grpSpPr>
        <p:sp>
          <p:nvSpPr>
            <p:cNvPr id="21" name="Freeform 21"/>
            <p:cNvSpPr/>
            <p:nvPr/>
          </p:nvSpPr>
          <p:spPr>
            <a:xfrm>
              <a:off x="0" y="0"/>
              <a:ext cx="586858" cy="108806"/>
            </a:xfrm>
            <a:custGeom>
              <a:avLst/>
              <a:gdLst/>
              <a:ahLst/>
              <a:cxnLst/>
              <a:rect l="l" t="t" r="r" b="b"/>
              <a:pathLst>
                <a:path w="586858" h="108806">
                  <a:moveTo>
                    <a:pt x="28884" y="0"/>
                  </a:moveTo>
                  <a:lnTo>
                    <a:pt x="557975" y="0"/>
                  </a:lnTo>
                  <a:cubicBezTo>
                    <a:pt x="573927" y="0"/>
                    <a:pt x="586858" y="12932"/>
                    <a:pt x="586858" y="28884"/>
                  </a:cubicBezTo>
                  <a:lnTo>
                    <a:pt x="586858" y="79923"/>
                  </a:lnTo>
                  <a:cubicBezTo>
                    <a:pt x="586858" y="87583"/>
                    <a:pt x="583815" y="94930"/>
                    <a:pt x="578399" y="100346"/>
                  </a:cubicBezTo>
                  <a:cubicBezTo>
                    <a:pt x="572982" y="105763"/>
                    <a:pt x="565635" y="108806"/>
                    <a:pt x="557975" y="108806"/>
                  </a:cubicBezTo>
                  <a:lnTo>
                    <a:pt x="28884" y="108806"/>
                  </a:lnTo>
                  <a:cubicBezTo>
                    <a:pt x="12932" y="108806"/>
                    <a:pt x="0" y="95875"/>
                    <a:pt x="0" y="79923"/>
                  </a:cubicBezTo>
                  <a:lnTo>
                    <a:pt x="0" y="28884"/>
                  </a:lnTo>
                  <a:cubicBezTo>
                    <a:pt x="0" y="12932"/>
                    <a:pt x="12932" y="0"/>
                    <a:pt x="28884" y="0"/>
                  </a:cubicBezTo>
                  <a:close/>
                </a:path>
              </a:pathLst>
            </a:custGeom>
            <a:solidFill>
              <a:srgbClr val="DB0000"/>
            </a:solidFill>
          </p:spPr>
        </p:sp>
        <p:sp>
          <p:nvSpPr>
            <p:cNvPr id="22" name="TextBox 22"/>
            <p:cNvSpPr txBox="1"/>
            <p:nvPr/>
          </p:nvSpPr>
          <p:spPr>
            <a:xfrm>
              <a:off x="0" y="-57150"/>
              <a:ext cx="812800" cy="869950"/>
            </a:xfrm>
            <a:prstGeom prst="rect">
              <a:avLst/>
            </a:prstGeom>
          </p:spPr>
          <p:txBody>
            <a:bodyPr lIns="50800" tIns="50800" rIns="50800" bIns="50800" rtlCol="0" anchor="ctr"/>
            <a:lstStyle/>
            <a:p>
              <a:pPr algn="ctr">
                <a:lnSpc>
                  <a:spcPts val="3411"/>
                </a:lnSpc>
              </a:pPr>
              <a:endParaRPr/>
            </a:p>
          </p:txBody>
        </p:sp>
      </p:grpSp>
      <p:sp>
        <p:nvSpPr>
          <p:cNvPr id="23" name="TextBox 23"/>
          <p:cNvSpPr txBox="1"/>
          <p:nvPr/>
        </p:nvSpPr>
        <p:spPr>
          <a:xfrm>
            <a:off x="1691419" y="5035471"/>
            <a:ext cx="2383324" cy="353723"/>
          </a:xfrm>
          <a:prstGeom prst="rect">
            <a:avLst/>
          </a:prstGeom>
        </p:spPr>
        <p:txBody>
          <a:bodyPr lIns="0" tIns="0" rIns="0" bIns="0" rtlCol="0" anchor="t">
            <a:spAutoFit/>
          </a:bodyPr>
          <a:lstStyle/>
          <a:p>
            <a:pPr algn="ctr">
              <a:lnSpc>
                <a:spcPts val="2840"/>
              </a:lnSpc>
            </a:pPr>
            <a:r>
              <a:rPr lang="en-US" sz="2028">
                <a:solidFill>
                  <a:srgbClr val="FFFFFF"/>
                </a:solidFill>
                <a:latin typeface="Visby Bold"/>
              </a:rPr>
              <a:t>EMAIL</a:t>
            </a:r>
          </a:p>
        </p:txBody>
      </p:sp>
      <p:sp>
        <p:nvSpPr>
          <p:cNvPr id="24" name="TextBox 24"/>
          <p:cNvSpPr txBox="1"/>
          <p:nvPr/>
        </p:nvSpPr>
        <p:spPr>
          <a:xfrm>
            <a:off x="1315995" y="5570795"/>
            <a:ext cx="3134171" cy="306546"/>
          </a:xfrm>
          <a:prstGeom prst="rect">
            <a:avLst/>
          </a:prstGeom>
        </p:spPr>
        <p:txBody>
          <a:bodyPr lIns="0" tIns="0" rIns="0" bIns="0" rtlCol="0" anchor="t">
            <a:spAutoFit/>
          </a:bodyPr>
          <a:lstStyle/>
          <a:p>
            <a:pPr algn="ctr">
              <a:lnSpc>
                <a:spcPts val="2523"/>
              </a:lnSpc>
            </a:pPr>
            <a:r>
              <a:rPr lang="en-US" sz="1802" dirty="0">
                <a:solidFill>
                  <a:srgbClr val="DAD5DD"/>
                </a:solidFill>
                <a:latin typeface="Visby Bold"/>
              </a:rPr>
              <a:t>INFO@JWEVENTSUITE.COM</a:t>
            </a:r>
            <a:endParaRPr lang="en-US" sz="1802" dirty="0">
              <a:solidFill>
                <a:srgbClr val="DAD5DD"/>
              </a:solidFill>
              <a:latin typeface="Visby Bold"/>
              <a:hlinkClick r:id="rId6" tooltip="mailto://?to=info@jweventsuite.com"/>
            </a:endParaRPr>
          </a:p>
        </p:txBody>
      </p:sp>
      <p:grpSp>
        <p:nvGrpSpPr>
          <p:cNvPr id="25" name="Group 25"/>
          <p:cNvGrpSpPr/>
          <p:nvPr/>
        </p:nvGrpSpPr>
        <p:grpSpPr>
          <a:xfrm>
            <a:off x="1542886" y="6002784"/>
            <a:ext cx="2680390" cy="496957"/>
            <a:chOff x="0" y="0"/>
            <a:chExt cx="586858" cy="108806"/>
          </a:xfrm>
        </p:grpSpPr>
        <p:sp>
          <p:nvSpPr>
            <p:cNvPr id="26" name="Freeform 26"/>
            <p:cNvSpPr/>
            <p:nvPr/>
          </p:nvSpPr>
          <p:spPr>
            <a:xfrm>
              <a:off x="0" y="0"/>
              <a:ext cx="586858" cy="108806"/>
            </a:xfrm>
            <a:custGeom>
              <a:avLst/>
              <a:gdLst/>
              <a:ahLst/>
              <a:cxnLst/>
              <a:rect l="l" t="t" r="r" b="b"/>
              <a:pathLst>
                <a:path w="586858" h="108806">
                  <a:moveTo>
                    <a:pt x="28884" y="0"/>
                  </a:moveTo>
                  <a:lnTo>
                    <a:pt x="557975" y="0"/>
                  </a:lnTo>
                  <a:cubicBezTo>
                    <a:pt x="573927" y="0"/>
                    <a:pt x="586858" y="12932"/>
                    <a:pt x="586858" y="28884"/>
                  </a:cubicBezTo>
                  <a:lnTo>
                    <a:pt x="586858" y="79923"/>
                  </a:lnTo>
                  <a:cubicBezTo>
                    <a:pt x="586858" y="87583"/>
                    <a:pt x="583815" y="94930"/>
                    <a:pt x="578399" y="100346"/>
                  </a:cubicBezTo>
                  <a:cubicBezTo>
                    <a:pt x="572982" y="105763"/>
                    <a:pt x="565635" y="108806"/>
                    <a:pt x="557975" y="108806"/>
                  </a:cubicBezTo>
                  <a:lnTo>
                    <a:pt x="28884" y="108806"/>
                  </a:lnTo>
                  <a:cubicBezTo>
                    <a:pt x="12932" y="108806"/>
                    <a:pt x="0" y="95875"/>
                    <a:pt x="0" y="79923"/>
                  </a:cubicBezTo>
                  <a:lnTo>
                    <a:pt x="0" y="28884"/>
                  </a:lnTo>
                  <a:cubicBezTo>
                    <a:pt x="0" y="12932"/>
                    <a:pt x="12932" y="0"/>
                    <a:pt x="28884" y="0"/>
                  </a:cubicBezTo>
                  <a:close/>
                </a:path>
              </a:pathLst>
            </a:custGeom>
            <a:solidFill>
              <a:srgbClr val="DB0000"/>
            </a:solidFill>
          </p:spPr>
        </p:sp>
        <p:sp>
          <p:nvSpPr>
            <p:cNvPr id="27" name="TextBox 27"/>
            <p:cNvSpPr txBox="1"/>
            <p:nvPr/>
          </p:nvSpPr>
          <p:spPr>
            <a:xfrm>
              <a:off x="0" y="-57150"/>
              <a:ext cx="812800" cy="869950"/>
            </a:xfrm>
            <a:prstGeom prst="rect">
              <a:avLst/>
            </a:prstGeom>
          </p:spPr>
          <p:txBody>
            <a:bodyPr lIns="50800" tIns="50800" rIns="50800" bIns="50800" rtlCol="0" anchor="ctr"/>
            <a:lstStyle/>
            <a:p>
              <a:pPr algn="ctr">
                <a:lnSpc>
                  <a:spcPts val="3411"/>
                </a:lnSpc>
              </a:pPr>
              <a:endParaRPr/>
            </a:p>
          </p:txBody>
        </p:sp>
      </p:grpSp>
      <p:sp>
        <p:nvSpPr>
          <p:cNvPr id="28" name="TextBox 28"/>
          <p:cNvSpPr txBox="1"/>
          <p:nvPr/>
        </p:nvSpPr>
        <p:spPr>
          <a:xfrm>
            <a:off x="1691419" y="6050588"/>
            <a:ext cx="2383324" cy="353723"/>
          </a:xfrm>
          <a:prstGeom prst="rect">
            <a:avLst/>
          </a:prstGeom>
        </p:spPr>
        <p:txBody>
          <a:bodyPr lIns="0" tIns="0" rIns="0" bIns="0" rtlCol="0" anchor="t">
            <a:spAutoFit/>
          </a:bodyPr>
          <a:lstStyle/>
          <a:p>
            <a:pPr algn="ctr">
              <a:lnSpc>
                <a:spcPts val="2840"/>
              </a:lnSpc>
            </a:pPr>
            <a:r>
              <a:rPr lang="en-US" sz="2028">
                <a:solidFill>
                  <a:srgbClr val="FFFFFF"/>
                </a:solidFill>
                <a:latin typeface="Visby Bold"/>
              </a:rPr>
              <a:t>TEL</a:t>
            </a:r>
          </a:p>
        </p:txBody>
      </p:sp>
      <p:sp>
        <p:nvSpPr>
          <p:cNvPr id="29" name="TextBox 29"/>
          <p:cNvSpPr txBox="1"/>
          <p:nvPr/>
        </p:nvSpPr>
        <p:spPr>
          <a:xfrm>
            <a:off x="731520" y="6566416"/>
            <a:ext cx="4631414" cy="456206"/>
          </a:xfrm>
          <a:prstGeom prst="rect">
            <a:avLst/>
          </a:prstGeom>
        </p:spPr>
        <p:txBody>
          <a:bodyPr lIns="0" tIns="0" rIns="0" bIns="0" rtlCol="0" anchor="t">
            <a:spAutoFit/>
          </a:bodyPr>
          <a:lstStyle/>
          <a:p>
            <a:pPr algn="ctr">
              <a:lnSpc>
                <a:spcPts val="3728"/>
              </a:lnSpc>
            </a:pPr>
            <a:r>
              <a:rPr lang="en-US" sz="2663">
                <a:solidFill>
                  <a:srgbClr val="DAD5DD"/>
                </a:solidFill>
                <a:latin typeface="Visby Bold"/>
              </a:rPr>
              <a:t>678-782-5197</a:t>
            </a:r>
          </a:p>
        </p:txBody>
      </p:sp>
      <p:sp>
        <p:nvSpPr>
          <p:cNvPr id="30" name="TextBox 30"/>
          <p:cNvSpPr txBox="1"/>
          <p:nvPr/>
        </p:nvSpPr>
        <p:spPr>
          <a:xfrm>
            <a:off x="203807" y="2756539"/>
            <a:ext cx="4556442" cy="515275"/>
          </a:xfrm>
          <a:prstGeom prst="rect">
            <a:avLst/>
          </a:prstGeom>
        </p:spPr>
        <p:txBody>
          <a:bodyPr lIns="0" tIns="0" rIns="0" bIns="0" rtlCol="0" anchor="t">
            <a:spAutoFit/>
          </a:bodyPr>
          <a:lstStyle/>
          <a:p>
            <a:pPr algn="ctr">
              <a:lnSpc>
                <a:spcPts val="4147"/>
              </a:lnSpc>
            </a:pPr>
            <a:r>
              <a:rPr lang="en-US" sz="2962" spc="38">
                <a:solidFill>
                  <a:srgbClr val="DDE2E8"/>
                </a:solidFill>
                <a:latin typeface="Archivo Narrow Bold"/>
              </a:rPr>
              <a:t>www.jweventsuite.com</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12500" b="12500"/>
          <a:stretch>
            <a:fillRect/>
          </a:stretch>
        </p:blipFill>
        <p:spPr>
          <a:xfrm>
            <a:off x="0" y="0"/>
            <a:ext cx="9753600" cy="7315200"/>
          </a:xfrm>
          <a:prstGeom prst="rect">
            <a:avLst/>
          </a:prstGeom>
        </p:spPr>
      </p:pic>
      <p:pic>
        <p:nvPicPr>
          <p:cNvPr id="3" name="Picture 3"/>
          <p:cNvPicPr>
            <a:picLocks noChangeAspect="1"/>
          </p:cNvPicPr>
          <p:nvPr/>
        </p:nvPicPr>
        <p:blipFill>
          <a:blip r:embed="rId3"/>
          <a:srcRect/>
          <a:stretch>
            <a:fillRect/>
          </a:stretch>
        </p:blipFill>
        <p:spPr>
          <a:xfrm>
            <a:off x="1411224" y="0"/>
            <a:ext cx="6931152" cy="7315200"/>
          </a:xfrm>
          <a:prstGeom prst="rect">
            <a:avLst/>
          </a:prstGeom>
        </p:spPr>
      </p:pic>
      <p:pic>
        <p:nvPicPr>
          <p:cNvPr id="4" name="Picture 4"/>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1346096" y="903651"/>
            <a:ext cx="7061407" cy="2753949"/>
          </a:xfrm>
          <a:prstGeom prst="rect">
            <a:avLst/>
          </a:prstGeom>
        </p:spPr>
      </p:pic>
      <p:sp>
        <p:nvSpPr>
          <p:cNvPr id="5" name="TextBox 5"/>
          <p:cNvSpPr txBox="1"/>
          <p:nvPr/>
        </p:nvSpPr>
        <p:spPr>
          <a:xfrm>
            <a:off x="2860963" y="4008784"/>
            <a:ext cx="4031674" cy="1440601"/>
          </a:xfrm>
          <a:prstGeom prst="rect">
            <a:avLst/>
          </a:prstGeom>
        </p:spPr>
        <p:txBody>
          <a:bodyPr lIns="0" tIns="0" rIns="0" bIns="0" rtlCol="0" anchor="t">
            <a:spAutoFit/>
          </a:bodyPr>
          <a:lstStyle/>
          <a:p>
            <a:pPr algn="ctr">
              <a:lnSpc>
                <a:spcPts val="2860"/>
              </a:lnSpc>
            </a:pPr>
            <a:r>
              <a:rPr lang="en-US" sz="2042">
                <a:solidFill>
                  <a:srgbClr val="505334"/>
                </a:solidFill>
                <a:latin typeface="Visby Bold Bold"/>
              </a:rPr>
              <a:t>WE ARE SO EXCITED YOU HAVE DECIDED TO EXPLORE JW EVENT SUITE FOR YOUR UPCOMING EVENT NEEDS.</a:t>
            </a:r>
          </a:p>
        </p:txBody>
      </p:sp>
      <p:sp>
        <p:nvSpPr>
          <p:cNvPr id="6" name="TextBox 6"/>
          <p:cNvSpPr txBox="1"/>
          <p:nvPr/>
        </p:nvSpPr>
        <p:spPr>
          <a:xfrm>
            <a:off x="731520" y="5810093"/>
            <a:ext cx="4472438" cy="348006"/>
          </a:xfrm>
          <a:prstGeom prst="rect">
            <a:avLst/>
          </a:prstGeom>
        </p:spPr>
        <p:txBody>
          <a:bodyPr lIns="0" tIns="0" rIns="0" bIns="0" rtlCol="0" anchor="t">
            <a:spAutoFit/>
          </a:bodyPr>
          <a:lstStyle/>
          <a:p>
            <a:pPr algn="ctr">
              <a:lnSpc>
                <a:spcPts val="2861"/>
              </a:lnSpc>
            </a:pPr>
            <a:r>
              <a:rPr lang="en-US" sz="2043">
                <a:solidFill>
                  <a:srgbClr val="FF1616"/>
                </a:solidFill>
                <a:latin typeface="League Spartan Bold"/>
              </a:rPr>
              <a:t>www.jweventsuite.com</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TotalTime>
  <Words>607</Words>
  <Application>Microsoft Office PowerPoint</Application>
  <PresentationFormat>Custom</PresentationFormat>
  <Paragraphs>33</Paragraphs>
  <Slides>7</Slides>
  <Notes>0</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7</vt:i4>
      </vt:variant>
    </vt:vector>
  </HeadingPairs>
  <TitlesOfParts>
    <vt:vector size="20" baseType="lpstr">
      <vt:lpstr>Visby Bold Bold</vt:lpstr>
      <vt:lpstr>Montserrat Extra-Bold</vt:lpstr>
      <vt:lpstr>Visby Bold</vt:lpstr>
      <vt:lpstr>Arial</vt:lpstr>
      <vt:lpstr>Open Sans Extra Bold</vt:lpstr>
      <vt:lpstr>League Spartan Bold</vt:lpstr>
      <vt:lpstr>Antio</vt:lpstr>
      <vt:lpstr>Glacial Indifference</vt:lpstr>
      <vt:lpstr>Poppins</vt:lpstr>
      <vt:lpstr>Calibri</vt:lpstr>
      <vt:lpstr>Open Sauce SemiBold Bold</vt:lpstr>
      <vt:lpstr>Archivo Narrow 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Navy Yellow Professional Delivery Service Presentation 4:3</dc:title>
  <cp:lastModifiedBy>Qtonix</cp:lastModifiedBy>
  <cp:revision>3</cp:revision>
  <dcterms:created xsi:type="dcterms:W3CDTF">2006-08-16T00:00:00Z</dcterms:created>
  <dcterms:modified xsi:type="dcterms:W3CDTF">2023-02-04T09:50:00Z</dcterms:modified>
  <dc:identifier>DAFZlNdJR7Q</dc:identifier>
</cp:coreProperties>
</file>